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306" r:id="rId2"/>
    <p:sldId id="293" r:id="rId3"/>
    <p:sldId id="307" r:id="rId4"/>
    <p:sldId id="335" r:id="rId5"/>
    <p:sldId id="315" r:id="rId6"/>
    <p:sldId id="338" r:id="rId7"/>
    <p:sldId id="336" r:id="rId8"/>
    <p:sldId id="328" r:id="rId9"/>
    <p:sldId id="329" r:id="rId10"/>
    <p:sldId id="330" r:id="rId11"/>
    <p:sldId id="331" r:id="rId12"/>
    <p:sldId id="332" r:id="rId13"/>
    <p:sldId id="342" r:id="rId14"/>
    <p:sldId id="333" r:id="rId15"/>
    <p:sldId id="339" r:id="rId16"/>
    <p:sldId id="340" r:id="rId17"/>
    <p:sldId id="317" r:id="rId18"/>
    <p:sldId id="303" r:id="rId19"/>
    <p:sldId id="341" r:id="rId20"/>
  </p:sldIdLst>
  <p:sldSz cx="9144000" cy="5143500" type="screen16x9"/>
  <p:notesSz cx="6858000" cy="9144000"/>
  <p:embeddedFontLst>
    <p:embeddedFont>
      <p:font typeface="Tmon몬소리 Black" panose="02000A03000000000000" pitchFamily="2" charset="-127"/>
      <p:bold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한수원 한돋움 Bold" panose="020B0600000101010101" pitchFamily="50" charset="-127"/>
      <p:bold r:id="rId26"/>
    </p:embeddedFont>
    <p:embeddedFont>
      <p:font typeface="한수원 한돋움" panose="020B0600000101010101" pitchFamily="50" charset="-127"/>
      <p:bold r:id="rId27"/>
    </p:embeddedFont>
  </p:embeddedFontLst>
  <p:defaultTextStyle>
    <a:defPPr>
      <a:defRPr lang="ko-KR"/>
    </a:defPPr>
    <a:lvl1pPr marL="0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2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4A"/>
    <a:srgbClr val="43809F"/>
    <a:srgbClr val="A9DBF5"/>
    <a:srgbClr val="FFC729"/>
    <a:srgbClr val="C7DAFF"/>
    <a:srgbClr val="593187"/>
    <a:srgbClr val="A8C840"/>
    <a:srgbClr val="FCC025"/>
    <a:srgbClr val="E01E3E"/>
    <a:srgbClr val="FBE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94" autoAdjust="0"/>
  </p:normalViewPr>
  <p:slideViewPr>
    <p:cSldViewPr>
      <p:cViewPr varScale="1">
        <p:scale>
          <a:sx n="118" d="100"/>
          <a:sy n="118" d="100"/>
        </p:scale>
        <p:origin x="108" y="5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14578-7EF3-4727-BD42-39B967B9454B}" type="datetimeFigureOut">
              <a:rPr lang="ko-KR" altLang="en-US" smtClean="0"/>
              <a:t>2021-04-22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32C99-96F0-46CD-B58C-814FF01AF2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7660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gif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9F32D-416B-41F8-965B-AFE94DF4D917}" type="datetimeFigureOut">
              <a:rPr lang="ko-KR" altLang="en-US" smtClean="0"/>
              <a:t>2021-04-22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C2FE0F-61B8-4DB6-9D27-4EDC46824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78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2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2FE0F-61B8-4DB6-9D27-4EDC46824B6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203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355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2FE0F-61B8-4DB6-9D27-4EDC46824B6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887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997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867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76139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78" userDrawn="1">
          <p15:clr>
            <a:srgbClr val="FBAE40"/>
          </p15:clr>
        </p15:guide>
        <p15:guide id="2" pos="393" userDrawn="1">
          <p15:clr>
            <a:srgbClr val="FBAE40"/>
          </p15:clr>
        </p15:guide>
        <p15:guide id="4" orient="horz" pos="4042" userDrawn="1">
          <p15:clr>
            <a:srgbClr val="FBAE40"/>
          </p15:clr>
        </p15:guide>
        <p15:guide id="5" pos="7287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. 제작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19292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01</a:t>
            </a: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제작개요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8070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3. 제작과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00067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제작과정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8308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5. 영상 및 관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520562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개발 및 구현</a:t>
            </a:r>
          </a:p>
        </p:txBody>
      </p:sp>
    </p:spTree>
    <p:extLst>
      <p:ext uri="{BB962C8B-B14F-4D97-AF65-F5344CB8AC3E}">
        <p14:creationId xmlns:p14="http://schemas.microsoft.com/office/powerpoint/2010/main" val="34946678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. 오류개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022990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03.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오류개선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3320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. 영상 및 관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31739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04.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영상 및 형상관리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3320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FCA8F-81E3-4494-807A-19ED36318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lIns="68579" tIns="34289" rIns="68579" bIns="34289"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A30F0C-47F5-4BBB-8D9A-EEA1FF7E8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 lIns="68579" tIns="34289" rIns="68579" bIns="34289"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4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880E9-F562-4ADC-9C95-311ED8011E61}" type="datetimeFigureOut">
              <a:rPr lang="ko-KR" altLang="en-US" smtClean="0"/>
              <a:t>2021-04-22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18352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78" userDrawn="1">
          <p15:clr>
            <a:srgbClr val="FBAE40"/>
          </p15:clr>
        </p15:guide>
        <p15:guide id="2" pos="393" userDrawn="1">
          <p15:clr>
            <a:srgbClr val="FBAE40"/>
          </p15:clr>
        </p15:guide>
        <p15:guide id="4" orient="horz" pos="4042" userDrawn="1">
          <p15:clr>
            <a:srgbClr val="FBAE40"/>
          </p15:clr>
        </p15:guide>
        <p15:guide id="5" pos="7287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D06877-D131-4080-A9F4-48C0B274C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98D60-6305-4CBF-A4B2-1F42DE11A197}" type="datetimeFigureOut">
              <a:rPr lang="ko-KR" altLang="en-US" smtClean="0"/>
              <a:t>2021-04-22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076F67-2A68-49D1-BB80-037677E09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82565-736B-44B3-9A33-43CB9E3F7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46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1" r:id="rId3"/>
    <p:sldLayoutId id="2147483673" r:id="rId4"/>
    <p:sldLayoutId id="2147483669" r:id="rId5"/>
    <p:sldLayoutId id="2147483670" r:id="rId6"/>
    <p:sldLayoutId id="2147483672" r:id="rId7"/>
  </p:sldLayoutIdLst>
  <p:timing>
    <p:tnLst>
      <p:par>
        <p:cTn id="1" dur="indefinite" restart="never" nodeType="tmRoot"/>
      </p:par>
    </p:tnLst>
  </p:timing>
  <p:txStyles>
    <p:titleStyle>
      <a:lvl1pPr algn="l" defTabSz="685783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7.png"/><Relationship Id="rId3" Type="http://schemas.openxmlformats.org/officeDocument/2006/relationships/notesSlide" Target="../notesSlides/notesSlide1.xml"/><Relationship Id="rId7" Type="http://schemas.microsoft.com/office/2007/relationships/hdphoto" Target="../media/hdphoto2.wdp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11" Type="http://schemas.openxmlformats.org/officeDocument/2006/relationships/image" Target="../media/image5.png"/><Relationship Id="rId5" Type="http://schemas.microsoft.com/office/2007/relationships/hdphoto" Target="../media/hdphoto1.wdp"/><Relationship Id="rId15" Type="http://schemas.openxmlformats.org/officeDocument/2006/relationships/image" Target="../media/image8.png"/><Relationship Id="rId10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microsoft.com/office/2007/relationships/hdphoto" Target="../media/hdphoto3.wdp"/><Relationship Id="rId14" Type="http://schemas.microsoft.com/office/2007/relationships/hdphoto" Target="../media/hdphoto4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8.xml"/><Relationship Id="rId5" Type="http://schemas.openxmlformats.org/officeDocument/2006/relationships/image" Target="../media/image35.pn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4.PNG"/><Relationship Id="rId7" Type="http://schemas.openxmlformats.org/officeDocument/2006/relationships/image" Target="../media/image22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7A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308" b="95385" l="2174" r="100000">
                        <a14:foregroundMark x1="46739" y1="38077" x2="46739" y2="38077"/>
                        <a14:foregroundMark x1="48188" y1="71923" x2="48188" y2="71923"/>
                        <a14:foregroundMark x1="43478" y1="66923" x2="43478" y2="66923"/>
                        <a14:foregroundMark x1="13406" y1="43846" x2="13406" y2="43846"/>
                        <a14:foregroundMark x1="48913" y1="86538" x2="48913" y2="86538"/>
                        <a14:foregroundMark x1="40217" y1="40385" x2="40217" y2="40385"/>
                        <a14:foregroundMark x1="49638" y1="81923" x2="49638" y2="81923"/>
                        <a14:backgroundMark x1="7609" y1="40000" x2="7609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045" r="36515"/>
          <a:stretch/>
        </p:blipFill>
        <p:spPr>
          <a:xfrm rot="21113401">
            <a:off x="327659" y="2218178"/>
            <a:ext cx="721344" cy="24765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683568" y="591530"/>
            <a:ext cx="7776864" cy="3960440"/>
          </a:xfrm>
          <a:prstGeom prst="rect">
            <a:avLst/>
          </a:prstGeom>
          <a:solidFill>
            <a:schemeClr val="bg1"/>
          </a:solidFill>
          <a:ln w="19050">
            <a:solidFill>
              <a:srgbClr val="0000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479"/>
          <a:stretch/>
        </p:blipFill>
        <p:spPr>
          <a:xfrm>
            <a:off x="693094" y="1070149"/>
            <a:ext cx="7755582" cy="2533743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693094" y="1635646"/>
            <a:ext cx="7755582" cy="2160240"/>
          </a:xfrm>
          <a:prstGeom prst="rect">
            <a:avLst/>
          </a:prstGeom>
          <a:gradFill flip="none" rotWithShape="1">
            <a:gsLst>
              <a:gs pos="35000">
                <a:schemeClr val="accent1">
                  <a:lumMod val="5000"/>
                  <a:lumOff val="95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40395"/>
          <a:stretch/>
        </p:blipFill>
        <p:spPr>
          <a:xfrm>
            <a:off x="693094" y="3603891"/>
            <a:ext cx="7755582" cy="938573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83568" y="591530"/>
            <a:ext cx="7776864" cy="468052"/>
          </a:xfrm>
          <a:prstGeom prst="rect">
            <a:avLst/>
          </a:prstGeom>
          <a:solidFill>
            <a:srgbClr val="00BBFF"/>
          </a:solidFill>
          <a:ln w="19050">
            <a:solidFill>
              <a:srgbClr val="0000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479674" y="2950232"/>
            <a:ext cx="1956422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 smtClean="0">
                <a:solidFill>
                  <a:srgbClr val="00004A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예진희</a:t>
            </a:r>
            <a:r>
              <a:rPr lang="ko-KR" altLang="en-US" sz="1200" dirty="0" smtClean="0">
                <a:solidFill>
                  <a:srgbClr val="00004A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1200" dirty="0" err="1" smtClean="0">
                <a:solidFill>
                  <a:srgbClr val="00004A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황창식</a:t>
            </a:r>
            <a:r>
              <a:rPr lang="en-US" altLang="ko-KR" sz="1200" dirty="0" smtClean="0">
                <a:solidFill>
                  <a:srgbClr val="00004A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1200" dirty="0" smtClean="0">
                <a:solidFill>
                  <a:srgbClr val="00004A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박지민</a:t>
            </a:r>
            <a:endParaRPr lang="en-US" altLang="ko-KR" sz="1200" dirty="0">
              <a:solidFill>
                <a:srgbClr val="00004A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algn="ctr"/>
            <a:r>
              <a:rPr lang="ko-KR" altLang="en-US" sz="1200" dirty="0" err="1" smtClean="0">
                <a:solidFill>
                  <a:srgbClr val="00004A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김가현</a:t>
            </a:r>
            <a:r>
              <a:rPr lang="en-US" altLang="ko-KR" sz="1200" dirty="0">
                <a:solidFill>
                  <a:srgbClr val="00004A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1200" dirty="0" err="1" smtClean="0">
                <a:solidFill>
                  <a:srgbClr val="00004A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양화영</a:t>
            </a:r>
            <a:r>
              <a:rPr lang="en-US" altLang="ko-KR" sz="1200" dirty="0" smtClean="0">
                <a:solidFill>
                  <a:srgbClr val="00004A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1200" dirty="0" err="1" smtClean="0">
                <a:solidFill>
                  <a:srgbClr val="00004A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서정빈</a:t>
            </a:r>
            <a:endParaRPr lang="ko-KR" altLang="en-US" sz="1200" dirty="0">
              <a:solidFill>
                <a:srgbClr val="00004A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827584" y="732427"/>
            <a:ext cx="186258" cy="186258"/>
          </a:xfrm>
          <a:prstGeom prst="ellipse">
            <a:avLst/>
          </a:prstGeom>
          <a:solidFill>
            <a:srgbClr val="FF6E03"/>
          </a:solidFill>
          <a:ln w="19050">
            <a:solidFill>
              <a:srgbClr val="0000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1118097" y="732427"/>
            <a:ext cx="186258" cy="186258"/>
          </a:xfrm>
          <a:prstGeom prst="ellipse">
            <a:avLst/>
          </a:prstGeom>
          <a:solidFill>
            <a:srgbClr val="00B877"/>
          </a:solidFill>
          <a:ln w="19050">
            <a:solidFill>
              <a:srgbClr val="0000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403648" y="732427"/>
            <a:ext cx="186258" cy="186258"/>
          </a:xfrm>
          <a:prstGeom prst="ellipse">
            <a:avLst/>
          </a:prstGeom>
          <a:solidFill>
            <a:srgbClr val="FBEE00"/>
          </a:solidFill>
          <a:ln w="19050">
            <a:solidFill>
              <a:srgbClr val="0000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82" y="1143164"/>
            <a:ext cx="1901023" cy="193264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308" b="95385" l="2174" r="100000">
                        <a14:foregroundMark x1="46739" y1="38077" x2="46739" y2="38077"/>
                        <a14:foregroundMark x1="48188" y1="71923" x2="48188" y2="71923"/>
                        <a14:foregroundMark x1="43478" y1="66923" x2="43478" y2="66923"/>
                        <a14:foregroundMark x1="13406" y1="43846" x2="13406" y2="43846"/>
                        <a14:foregroundMark x1="48913" y1="86538" x2="48913" y2="86538"/>
                        <a14:foregroundMark x1="40217" y1="40385" x2="40217" y2="40385"/>
                        <a14:foregroundMark x1="49638" y1="81923" x2="49638" y2="81923"/>
                        <a14:backgroundMark x1="7609" y1="40000" x2="7609" y2="40000"/>
                      </a14:backgroundRemoval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232" r="8554" b="10641"/>
          <a:stretch/>
        </p:blipFill>
        <p:spPr>
          <a:xfrm>
            <a:off x="8375999" y="2930505"/>
            <a:ext cx="768002" cy="221299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308" b="95385" l="2174" r="100000">
                        <a14:foregroundMark x1="46739" y1="38077" x2="46739" y2="38077"/>
                        <a14:foregroundMark x1="48188" y1="71923" x2="48188" y2="71923"/>
                        <a14:foregroundMark x1="43478" y1="66923" x2="43478" y2="66923"/>
                        <a14:foregroundMark x1="13406" y1="43846" x2="13406" y2="43846"/>
                        <a14:foregroundMark x1="48913" y1="86538" x2="48913" y2="86538"/>
                        <a14:foregroundMark x1="40217" y1="40385" x2="40217" y2="40385"/>
                        <a14:foregroundMark x1="49638" y1="81923" x2="49638" y2="81923"/>
                        <a14:backgroundMark x1="7609" y1="40000" x2="7609" y2="40000"/>
                      </a14:backgroundRemoval>
                    </a14:imgEffect>
                    <a14:imgEffect>
                      <a14:colorTemperature colorTemp="525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045" r="36515" b="20523"/>
          <a:stretch/>
        </p:blipFill>
        <p:spPr>
          <a:xfrm>
            <a:off x="8014657" y="3363837"/>
            <a:ext cx="666609" cy="181889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04C1FE0-6BEB-44C5-B4B9-1755F444F838}"/>
              </a:ext>
            </a:extLst>
          </p:cNvPr>
          <p:cNvSpPr txBox="1"/>
          <p:nvPr/>
        </p:nvSpPr>
        <p:spPr>
          <a:xfrm>
            <a:off x="2628931" y="1623467"/>
            <a:ext cx="3651962" cy="723275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/>
          <a:p>
            <a:pPr algn="ctr"/>
            <a:r>
              <a:rPr lang="ko-KR" altLang="en-US" sz="43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4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약국 재고관리 프로그램</a:t>
            </a:r>
            <a:endParaRPr lang="ko-KR" altLang="en-US" sz="4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4A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A7311F7-BDB2-4871-A52E-85827F6BBA0C}"/>
              </a:ext>
            </a:extLst>
          </p:cNvPr>
          <p:cNvCxnSpPr/>
          <p:nvPr/>
        </p:nvCxnSpPr>
        <p:spPr>
          <a:xfrm>
            <a:off x="3620148" y="2787774"/>
            <a:ext cx="1669529" cy="0"/>
          </a:xfrm>
          <a:prstGeom prst="line">
            <a:avLst/>
          </a:prstGeom>
          <a:ln w="57150">
            <a:solidFill>
              <a:srgbClr val="5E97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128" b="26876"/>
          <a:stretch/>
        </p:blipFill>
        <p:spPr>
          <a:xfrm>
            <a:off x="0" y="2848661"/>
            <a:ext cx="1499533" cy="2294839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976" y="2751177"/>
            <a:ext cx="2882047" cy="2431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0391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004048" y="3291830"/>
            <a:ext cx="3744417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comboBox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선택된 내용에 따라 조건을 다르게 하여 검색 가능하게 함</a:t>
            </a:r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RadioButton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대신 </a:t>
            </a:r>
            <a:r>
              <a:rPr lang="en-US" altLang="ko-KR" sz="11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CheckBox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사용하였고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이중 선택을 방지하기 위해 예외 처리함</a:t>
            </a:r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Stock(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수량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)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따른 오름차순 또는 내림차순 정렬 가능</a:t>
            </a:r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1203597"/>
            <a:ext cx="2783580" cy="2088375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5868144" y="1275606"/>
            <a:ext cx="1800200" cy="35001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꺾인 연결선 11"/>
          <p:cNvCxnSpPr/>
          <p:nvPr/>
        </p:nvCxnSpPr>
        <p:spPr>
          <a:xfrm rot="10800000" flipV="1">
            <a:off x="4834014" y="1505855"/>
            <a:ext cx="1034131" cy="576131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1587" y="1059582"/>
            <a:ext cx="2916408" cy="212102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464" y="3294085"/>
            <a:ext cx="4304531" cy="123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700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51519" y="3298800"/>
            <a:ext cx="37444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ListView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있는 품목 선택 시 자동으로 주문 탭에 입력됨</a:t>
            </a:r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약품명과 주문 수량을 입력하고 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‘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담기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’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누르면 </a:t>
            </a:r>
            <a:r>
              <a:rPr lang="en-US" altLang="ko-KR" sz="11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DataManager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있는 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drugs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있는 원본 데이터와 입력된 약품 이름을 대조하여 주문 폼에 있는 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orders List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추가함</a:t>
            </a:r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회사 정보도 동일하게 작동</a:t>
            </a:r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31590"/>
            <a:ext cx="2783580" cy="208837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123728" y="1203598"/>
            <a:ext cx="1055388" cy="35001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꺾인 연결선 4"/>
          <p:cNvCxnSpPr>
            <a:stCxn id="4" idx="3"/>
          </p:cNvCxnSpPr>
          <p:nvPr/>
        </p:nvCxnSpPr>
        <p:spPr>
          <a:xfrm>
            <a:off x="3179116" y="1378607"/>
            <a:ext cx="816820" cy="247017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5977" y="1059582"/>
            <a:ext cx="4468197" cy="274440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3733" y="2427734"/>
            <a:ext cx="1490766" cy="53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270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1615" y="3507854"/>
            <a:ext cx="3744417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사용자가 입력한 정보가 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Form Load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시 불러지고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en-US" altLang="ko-KR" sz="11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GridView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출력됨</a:t>
            </a:r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수량 수정 시 이전에 있던 데이터를 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Clear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이용해 지우고 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수정 된 입력 값을 다시 설정 후에 </a:t>
            </a:r>
            <a:r>
              <a:rPr lang="en-US" altLang="ko-KR" sz="11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GridView</a:t>
            </a: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출력함</a:t>
            </a:r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주문 시 입력한 수량과 원래 있던 재고를 더해서 데이터 저장</a:t>
            </a:r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5976" y="1131590"/>
            <a:ext cx="4257495" cy="2148458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7870" y="2499742"/>
            <a:ext cx="2742410" cy="2262488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32013"/>
            <a:ext cx="2972399" cy="2232248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539552" y="2860205"/>
            <a:ext cx="2736304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꺾인 연결선 21"/>
          <p:cNvCxnSpPr>
            <a:stCxn id="21" idx="3"/>
          </p:cNvCxnSpPr>
          <p:nvPr/>
        </p:nvCxnSpPr>
        <p:spPr>
          <a:xfrm flipV="1">
            <a:off x="3275856" y="2788197"/>
            <a:ext cx="514091" cy="288032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57432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11560" y="3723878"/>
            <a:ext cx="3744417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여러 항목 주문 시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제조사에 따라 발주하는 곳이 다르기 때문에 제조사 별로 발주 메일을 따로 전송하기 위해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foreach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문 사용</a:t>
            </a:r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주소와 제목 본문을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form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있는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TextBox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값으로 가져와서 해당 주소로 메일 송부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2" y="1203598"/>
            <a:ext cx="1895566" cy="223224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88202" y="1347614"/>
            <a:ext cx="1895566" cy="20882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꺾인 연결선 4"/>
          <p:cNvCxnSpPr/>
          <p:nvPr/>
        </p:nvCxnSpPr>
        <p:spPr>
          <a:xfrm>
            <a:off x="2483768" y="2283718"/>
            <a:ext cx="1054452" cy="144016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4852" y="1059582"/>
            <a:ext cx="2742410" cy="226248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6136" y="2139702"/>
            <a:ext cx="3240728" cy="279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1405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644008" y="2211710"/>
            <a:ext cx="37444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구글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smtp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계정과 서버를 사용해서 이메일 발송 구현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작성한 메일 주소로 품목명을 제목으로 하여 메일 발송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Credentials : ID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와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PW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인증 받는 코드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EnableSsl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:SSL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보안서버 사용 여부 확인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ko-KR" altLang="en-US" sz="1200" dirty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131590"/>
            <a:ext cx="3312368" cy="253046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44" y="3723878"/>
            <a:ext cx="3831397" cy="121977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949829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7" y="1419622"/>
            <a:ext cx="4444446" cy="10801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48064" y="1851670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171450" indent="-171450">
              <a:buFont typeface="Arial" panose="020B0604020202020204" pitchFamily="34" charset="0"/>
              <a:buChar char="•"/>
              <a:defRPr sz="120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defRPr>
            </a:lvl1pPr>
          </a:lstStyle>
          <a:p>
            <a:pPr marL="0" indent="0" algn="ctr">
              <a:buNone/>
            </a:pPr>
            <a:r>
              <a:rPr lang="ko-KR" altLang="en-US" dirty="0"/>
              <a:t>공백 부분 예외처리 되지 않아 공란일 경우에도 </a:t>
            </a:r>
            <a:endParaRPr lang="en-US" altLang="ko-KR" dirty="0" smtClean="0"/>
          </a:p>
          <a:p>
            <a:pPr marL="0" indent="0" algn="ctr">
              <a:buNone/>
            </a:pPr>
            <a:r>
              <a:rPr lang="ko-KR" altLang="en-US" dirty="0" smtClean="0"/>
              <a:t>제약사 </a:t>
            </a:r>
            <a:r>
              <a:rPr lang="ko-KR" altLang="en-US" dirty="0"/>
              <a:t>정보가 추가되는 오류 발견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395536" y="2587455"/>
            <a:ext cx="8352928" cy="1682754"/>
            <a:chOff x="395536" y="2587455"/>
            <a:chExt cx="8352928" cy="1682754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5536" y="2715766"/>
              <a:ext cx="4444446" cy="1554443"/>
            </a:xfrm>
            <a:prstGeom prst="rect">
              <a:avLst/>
            </a:prstGeom>
          </p:spPr>
        </p:pic>
        <p:sp>
          <p:nvSpPr>
            <p:cNvPr id="7" name="아래쪽 화살표 6"/>
            <p:cNvSpPr/>
            <p:nvPr/>
          </p:nvSpPr>
          <p:spPr>
            <a:xfrm>
              <a:off x="6588224" y="2587455"/>
              <a:ext cx="576064" cy="576064"/>
            </a:xfrm>
            <a:prstGeom prst="down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04048" y="3437639"/>
              <a:ext cx="37444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171450" indent="-171450">
                <a:buFont typeface="Arial" panose="020B0604020202020204" pitchFamily="34" charset="0"/>
                <a:buChar char="•"/>
                <a:defRPr sz="120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defRPr>
              </a:lvl1pPr>
            </a:lstStyle>
            <a:p>
              <a:pPr marL="0" indent="0" algn="ctr">
                <a:buNone/>
              </a:pPr>
              <a:r>
                <a:rPr lang="en-US" altLang="ko-KR" dirty="0" smtClean="0"/>
                <a:t>If</a:t>
              </a:r>
              <a:r>
                <a:rPr lang="ko-KR" altLang="en-US" dirty="0" smtClean="0"/>
                <a:t>문 사용하여 예외처리 후 정상 작동 확인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85356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788024" y="1892268"/>
            <a:ext cx="3744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171450" indent="-171450">
              <a:buFont typeface="Arial" panose="020B0604020202020204" pitchFamily="34" charset="0"/>
              <a:buChar char="•"/>
              <a:defRPr sz="120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defRPr>
            </a:lvl1pPr>
          </a:lstStyle>
          <a:p>
            <a:pPr marL="0" indent="0" algn="ctr">
              <a:buNone/>
            </a:pPr>
            <a:r>
              <a:rPr lang="en-US" altLang="ko-KR" dirty="0" err="1" smtClean="0"/>
              <a:t>ComboBox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Text</a:t>
            </a:r>
            <a:r>
              <a:rPr lang="ko-KR" altLang="en-US" dirty="0" smtClean="0"/>
              <a:t>가 입력되는 오류 발견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89" y="1359120"/>
            <a:ext cx="2846291" cy="121257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776" y="1359120"/>
            <a:ext cx="1872208" cy="94496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2" name="그룹 1"/>
          <p:cNvGrpSpPr/>
          <p:nvPr/>
        </p:nvGrpSpPr>
        <p:grpSpPr>
          <a:xfrm>
            <a:off x="645589" y="2628053"/>
            <a:ext cx="7742835" cy="1730840"/>
            <a:chOff x="645589" y="2628053"/>
            <a:chExt cx="7742835" cy="1730840"/>
          </a:xfrm>
        </p:grpSpPr>
        <p:sp>
          <p:nvSpPr>
            <p:cNvPr id="7" name="아래쪽 화살표 6"/>
            <p:cNvSpPr/>
            <p:nvPr/>
          </p:nvSpPr>
          <p:spPr>
            <a:xfrm>
              <a:off x="6228184" y="2628053"/>
              <a:ext cx="576064" cy="576064"/>
            </a:xfrm>
            <a:prstGeom prst="down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44008" y="3478237"/>
              <a:ext cx="37444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171450" indent="-171450">
                <a:buFont typeface="Arial" panose="020B0604020202020204" pitchFamily="34" charset="0"/>
                <a:buChar char="•"/>
                <a:defRPr sz="120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defRPr>
              </a:lvl1pPr>
            </a:lstStyle>
            <a:p>
              <a:pPr marL="0" indent="0" algn="ctr">
                <a:buNone/>
              </a:pPr>
              <a:r>
                <a:rPr lang="en-US" altLang="ko-KR" dirty="0" err="1" smtClean="0"/>
                <a:t>ComboBox</a:t>
              </a:r>
              <a:r>
                <a:rPr lang="en-US" altLang="ko-KR" dirty="0" smtClean="0"/>
                <a:t> </a:t>
              </a:r>
              <a:r>
                <a:rPr lang="ko-KR" altLang="en-US" dirty="0" smtClean="0"/>
                <a:t>속성 탭에서 </a:t>
              </a:r>
              <a:r>
                <a:rPr lang="en-US" altLang="ko-KR" dirty="0" err="1" smtClean="0"/>
                <a:t>DropDownStyle</a:t>
              </a:r>
              <a:r>
                <a:rPr lang="ko-KR" altLang="en-US" dirty="0" smtClean="0"/>
                <a:t>을</a:t>
              </a:r>
              <a:endParaRPr lang="en-US" altLang="ko-KR" dirty="0" smtClean="0"/>
            </a:p>
            <a:p>
              <a:pPr marL="0" indent="0" algn="ctr">
                <a:buNone/>
              </a:pPr>
              <a:r>
                <a:rPr lang="en-US" altLang="ko-KR" dirty="0" err="1" smtClean="0"/>
                <a:t>DropDownList</a:t>
              </a:r>
              <a:r>
                <a:rPr lang="ko-KR" altLang="en-US" dirty="0" smtClean="0"/>
                <a:t>로 수정 후 오류 해결</a:t>
              </a:r>
              <a:endParaRPr lang="ko-KR" altLang="en-US" dirty="0"/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5589" y="3147762"/>
              <a:ext cx="2847600" cy="1211131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55984" y="3075753"/>
              <a:ext cx="1872000" cy="1069714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49635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203598"/>
            <a:ext cx="5093386" cy="372387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2400" y="267494"/>
            <a:ext cx="627534" cy="6275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020272" y="679584"/>
            <a:ext cx="12961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 smtClean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GitHub QR-Code</a:t>
            </a:r>
            <a:endParaRPr lang="ko-KR" altLang="en-US" sz="8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309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7C6F9878-777C-4CD4-9613-851CABCDFC3E}"/>
              </a:ext>
            </a:extLst>
          </p:cNvPr>
          <p:cNvSpPr txBox="1"/>
          <p:nvPr/>
        </p:nvSpPr>
        <p:spPr>
          <a:xfrm>
            <a:off x="3031194" y="633979"/>
            <a:ext cx="3081613" cy="761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/>
            <a:r>
              <a:rPr lang="ko-KR" altLang="en-US" sz="4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E97E1"/>
                </a:solidFill>
                <a:latin typeface="한수원 한돋움" pitchFamily="50" charset="-127"/>
                <a:ea typeface="한수원 한돋움" pitchFamily="50" charset="-127"/>
              </a:rPr>
              <a:t>논의 및 고찰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898757E-EC0B-47E5-9EA1-43BA79ABA10A}"/>
              </a:ext>
            </a:extLst>
          </p:cNvPr>
          <p:cNvSpPr/>
          <p:nvPr/>
        </p:nvSpPr>
        <p:spPr>
          <a:xfrm>
            <a:off x="1951758" y="1904864"/>
            <a:ext cx="5272891" cy="2608404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marL="228600" indent="-228600">
              <a:lnSpc>
                <a:spcPct val="125000"/>
              </a:lnSpc>
              <a:spcAft>
                <a:spcPts val="1800"/>
              </a:spcAft>
              <a:buFont typeface="+mj-lt"/>
              <a:buAutoNum type="arabicPeriod"/>
            </a:pPr>
            <a:r>
              <a:rPr lang="ko-KR" altLang="en-US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동일 제약사 </a:t>
            </a:r>
            <a: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2</a:t>
            </a:r>
            <a:r>
              <a:rPr lang="ko-KR" altLang="en-US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개 이상 품목 주문 시 메일 취합 발송</a:t>
            </a:r>
            <a: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/>
            </a:r>
            <a:b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현재는 동일 제약사라도 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2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 이상 발주 시 메일 창이 각 품목의 개수만큼 팝업 되는 부분이 아쉽다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조건을 설정해 동일 제약사 일 경우 취합하여 발주 가능하다면 더 효율적일 것 같다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</a:t>
            </a:r>
          </a:p>
          <a:p>
            <a:pPr marL="228600" indent="-228600">
              <a:lnSpc>
                <a:spcPct val="125000"/>
              </a:lnSpc>
              <a:spcAft>
                <a:spcPts val="1800"/>
              </a:spcAft>
              <a:buFont typeface="+mj-lt"/>
              <a:buAutoNum type="arabicPeriod"/>
            </a:pPr>
            <a:r>
              <a:rPr lang="ko-KR" altLang="en-US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주문 관리 탭의 기능 확장</a:t>
            </a:r>
            <a: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/>
            </a:r>
            <a:b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현재 주문 관리 탭은 단순 메일 발송 및 주문을 해야 해당 폼이 확인 가능하다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과거에 발주했던 내용에 접근할 수 있는 파일을 생성한다면 재고 관리에 더 용이할 것 같다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96266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881864" y="2046862"/>
            <a:ext cx="3380273" cy="1049777"/>
            <a:chOff x="2919919" y="1923678"/>
            <a:chExt cx="3380273" cy="104977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C6F9878-777C-4CD4-9613-851CABCDFC3E}"/>
                </a:ext>
              </a:extLst>
            </p:cNvPr>
            <p:cNvSpPr txBox="1"/>
            <p:nvPr/>
          </p:nvSpPr>
          <p:spPr>
            <a:xfrm>
              <a:off x="2919919" y="2211710"/>
              <a:ext cx="2735363" cy="761745"/>
            </a:xfrm>
            <a:prstGeom prst="rect">
              <a:avLst/>
            </a:prstGeom>
            <a:noFill/>
          </p:spPr>
          <p:txBody>
            <a:bodyPr wrap="none" lIns="68579" tIns="34289" rIns="68579" bIns="34289" rtlCol="0">
              <a:spAutoFit/>
            </a:bodyPr>
            <a:lstStyle/>
            <a:p>
              <a:pPr algn="ctr"/>
              <a:r>
                <a:rPr lang="ko-KR" altLang="en-US" sz="45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E97E1"/>
                  </a:solidFill>
                  <a:latin typeface="한수원 한돋움" pitchFamily="50" charset="-127"/>
                  <a:ea typeface="한수원 한돋움" pitchFamily="50" charset="-127"/>
                </a:rPr>
                <a:t>감사합니다</a:t>
              </a:r>
              <a:endParaRPr lang="ko-KR" altLang="en-US" sz="4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E97E1"/>
                </a:solidFill>
                <a:latin typeface="한수원 한돋움" pitchFamily="50" charset="-127"/>
                <a:ea typeface="한수원 한돋움" pitchFamily="50" charset="-127"/>
              </a:endParaRPr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8231" y="1923678"/>
              <a:ext cx="571961" cy="9635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927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04C1FE0-6BEB-44C5-B4B9-1755F444F838}"/>
              </a:ext>
            </a:extLst>
          </p:cNvPr>
          <p:cNvSpPr txBox="1"/>
          <p:nvPr/>
        </p:nvSpPr>
        <p:spPr>
          <a:xfrm>
            <a:off x="508525" y="634944"/>
            <a:ext cx="2202848" cy="784830"/>
          </a:xfrm>
          <a:prstGeom prst="rect">
            <a:avLst/>
          </a:prstGeom>
          <a:noFill/>
        </p:spPr>
        <p:txBody>
          <a:bodyPr wrap="none" lIns="0" tIns="45719" rIns="91438" bIns="45719" rtlCol="0">
            <a:noAutofit/>
          </a:bodyPr>
          <a:lstStyle/>
          <a:p>
            <a:r>
              <a:rPr lang="en-US" altLang="ko-KR" sz="4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E97E1"/>
                </a:solidFill>
                <a:latin typeface="한수원 한돋움 Bold" pitchFamily="50" charset="-127"/>
                <a:ea typeface="한수원 한돋움 Bold" pitchFamily="50" charset="-127"/>
              </a:rPr>
              <a:t>INDEX</a:t>
            </a:r>
            <a:endParaRPr lang="ko-KR" altLang="en-US" sz="4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E97E1"/>
              </a:solidFill>
              <a:latin typeface="한수원 한돋움 Bold" pitchFamily="50" charset="-127"/>
              <a:ea typeface="한수원 한돋움 Bold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A7311F7-BDB2-4871-A52E-85827F6BBA0C}"/>
              </a:ext>
            </a:extLst>
          </p:cNvPr>
          <p:cNvCxnSpPr/>
          <p:nvPr/>
        </p:nvCxnSpPr>
        <p:spPr>
          <a:xfrm>
            <a:off x="540933" y="1779662"/>
            <a:ext cx="609600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5847182" y="1563638"/>
            <a:ext cx="2397227" cy="518144"/>
            <a:chOff x="5847181" y="1189510"/>
            <a:chExt cx="2397227" cy="51814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9E4D4CF-E815-4434-98D1-D205C55FA41F}"/>
                </a:ext>
              </a:extLst>
            </p:cNvPr>
            <p:cNvSpPr/>
            <p:nvPr/>
          </p:nvSpPr>
          <p:spPr>
            <a:xfrm>
              <a:off x="5847181" y="1189510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제작개요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616901" y="1189510"/>
              <a:ext cx="627507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spc="3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01</a:t>
              </a:r>
              <a:endParaRPr lang="ko-KR" altLang="en-US" sz="360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5847182" y="2375033"/>
            <a:ext cx="2397227" cy="518144"/>
            <a:chOff x="5847181" y="1891588"/>
            <a:chExt cx="2397227" cy="51814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71E05397-CBA0-4CD3-BDA0-ECCF9AD60C5A}"/>
                </a:ext>
              </a:extLst>
            </p:cNvPr>
            <p:cNvSpPr/>
            <p:nvPr/>
          </p:nvSpPr>
          <p:spPr>
            <a:xfrm>
              <a:off x="5847181" y="1891588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개발 및 구현</a:t>
              </a:r>
              <a:endParaRPr lang="ko-KR" altLang="en-US" sz="2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616901" y="1891588"/>
              <a:ext cx="627507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02</a:t>
              </a:r>
              <a:endParaRPr lang="ko-KR" altLang="en-US" sz="3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5847182" y="3186428"/>
            <a:ext cx="2397227" cy="518144"/>
            <a:chOff x="5847181" y="2593666"/>
            <a:chExt cx="2397227" cy="518144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137EA967-CEA9-44DE-9294-0D152AA293B8}"/>
                </a:ext>
              </a:extLst>
            </p:cNvPr>
            <p:cNvSpPr/>
            <p:nvPr/>
          </p:nvSpPr>
          <p:spPr>
            <a:xfrm>
              <a:off x="5847181" y="2593666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오류개선</a:t>
              </a:r>
              <a:endParaRPr lang="ko-KR" altLang="en-US" sz="2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544893" y="2593666"/>
              <a:ext cx="699515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kern="4000" spc="-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03</a:t>
              </a:r>
              <a:endParaRPr lang="ko-KR" altLang="en-US" sz="3600" kern="40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5220072" y="3997822"/>
            <a:ext cx="3024337" cy="518144"/>
            <a:chOff x="5220071" y="3295744"/>
            <a:chExt cx="3024337" cy="518144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7B5F3E0-8716-4DBC-9C00-68995BAFCA3B}"/>
                </a:ext>
              </a:extLst>
            </p:cNvPr>
            <p:cNvSpPr/>
            <p:nvPr/>
          </p:nvSpPr>
          <p:spPr>
            <a:xfrm>
              <a:off x="5220071" y="3295744"/>
              <a:ext cx="222713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영상 및 형상관리</a:t>
              </a:r>
              <a:endParaRPr lang="ko-KR" altLang="en-US" sz="2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447203" y="3295744"/>
              <a:ext cx="797205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kern="4000" spc="-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04</a:t>
              </a:r>
              <a:endParaRPr lang="ko-KR" altLang="en-US" sz="3600" kern="40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4253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39552" y="1275606"/>
            <a:ext cx="4959626" cy="936104"/>
            <a:chOff x="539552" y="1275606"/>
            <a:chExt cx="4959626" cy="936104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552" y="1275606"/>
              <a:ext cx="936104" cy="936104"/>
            </a:xfrm>
            <a:prstGeom prst="rect">
              <a:avLst/>
            </a:prstGeom>
          </p:spPr>
        </p:pic>
        <p:sp>
          <p:nvSpPr>
            <p:cNvPr id="34" name="왼쪽 대괄호 33"/>
            <p:cNvSpPr/>
            <p:nvPr/>
          </p:nvSpPr>
          <p:spPr>
            <a:xfrm>
              <a:off x="1691680" y="1491630"/>
              <a:ext cx="144016" cy="648072"/>
            </a:xfrm>
            <a:prstGeom prst="leftBracket">
              <a:avLst/>
            </a:prstGeom>
            <a:ln w="38100">
              <a:solidFill>
                <a:srgbClr val="C7DA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왼쪽 대괄호 34"/>
            <p:cNvSpPr/>
            <p:nvPr/>
          </p:nvSpPr>
          <p:spPr>
            <a:xfrm flipH="1">
              <a:off x="5292080" y="1491630"/>
              <a:ext cx="207098" cy="648072"/>
            </a:xfrm>
            <a:prstGeom prst="leftBracket">
              <a:avLst/>
            </a:prstGeom>
            <a:ln w="38100">
              <a:solidFill>
                <a:srgbClr val="C7DA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831233" y="1521886"/>
              <a:ext cx="352839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일일이 약품 정보를 입력할 필요 없는 재고 관리 프로그램 구상</a:t>
              </a:r>
              <a:endParaRPr lang="ko-KR" altLang="en-US" sz="16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572814" y="2427734"/>
            <a:ext cx="4959626" cy="936104"/>
            <a:chOff x="3572814" y="2427734"/>
            <a:chExt cx="4959626" cy="936104"/>
          </a:xfrm>
        </p:grpSpPr>
        <p:pic>
          <p:nvPicPr>
            <p:cNvPr id="37" name="그림 3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6336" y="2427734"/>
              <a:ext cx="936104" cy="936104"/>
            </a:xfrm>
            <a:prstGeom prst="rect">
              <a:avLst/>
            </a:prstGeom>
          </p:spPr>
        </p:pic>
        <p:sp>
          <p:nvSpPr>
            <p:cNvPr id="38" name="왼쪽 대괄호 37"/>
            <p:cNvSpPr/>
            <p:nvPr/>
          </p:nvSpPr>
          <p:spPr>
            <a:xfrm>
              <a:off x="3572814" y="2613502"/>
              <a:ext cx="144016" cy="648072"/>
            </a:xfrm>
            <a:prstGeom prst="leftBracket">
              <a:avLst/>
            </a:prstGeom>
            <a:ln w="38100">
              <a:solidFill>
                <a:srgbClr val="FFC72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왼쪽 대괄호 38"/>
            <p:cNvSpPr/>
            <p:nvPr/>
          </p:nvSpPr>
          <p:spPr>
            <a:xfrm flipH="1">
              <a:off x="7173214" y="2613502"/>
              <a:ext cx="207098" cy="648072"/>
            </a:xfrm>
            <a:prstGeom prst="leftBracket">
              <a:avLst/>
            </a:prstGeom>
            <a:ln w="38100">
              <a:solidFill>
                <a:srgbClr val="FFC72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712367" y="2532841"/>
              <a:ext cx="34608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사용자가 </a:t>
              </a:r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DBMS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를 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따로 사용할 필요 없이 신뢰성 있는 정보 조회 및 손쉬운 관리가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 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가능한 프로그램 설계</a:t>
              </a:r>
              <a:endParaRPr lang="ko-KR" altLang="en-US" sz="16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535089" y="3723878"/>
            <a:ext cx="4964089" cy="936104"/>
            <a:chOff x="535089" y="3723878"/>
            <a:chExt cx="4964089" cy="936104"/>
          </a:xfrm>
        </p:grpSpPr>
        <p:pic>
          <p:nvPicPr>
            <p:cNvPr id="41" name="그림 4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089" y="3723878"/>
              <a:ext cx="936104" cy="936104"/>
            </a:xfrm>
            <a:prstGeom prst="rect">
              <a:avLst/>
            </a:prstGeom>
          </p:spPr>
        </p:pic>
        <p:sp>
          <p:nvSpPr>
            <p:cNvPr id="42" name="왼쪽 대괄호 41"/>
            <p:cNvSpPr/>
            <p:nvPr/>
          </p:nvSpPr>
          <p:spPr>
            <a:xfrm>
              <a:off x="1691680" y="3876547"/>
              <a:ext cx="144016" cy="648072"/>
            </a:xfrm>
            <a:prstGeom prst="leftBracket">
              <a:avLst/>
            </a:prstGeom>
            <a:ln w="38100">
              <a:solidFill>
                <a:srgbClr val="4380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왼쪽 대괄호 42"/>
            <p:cNvSpPr/>
            <p:nvPr/>
          </p:nvSpPr>
          <p:spPr>
            <a:xfrm flipH="1">
              <a:off x="5292080" y="3876547"/>
              <a:ext cx="207098" cy="648072"/>
            </a:xfrm>
            <a:prstGeom prst="leftBracket">
              <a:avLst/>
            </a:prstGeom>
            <a:ln w="38100">
              <a:solidFill>
                <a:srgbClr val="4380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831233" y="3899542"/>
              <a:ext cx="34608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API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를 통한 데이터 확보 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및 가용성 높은 </a:t>
              </a:r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UI&amp;UX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를 적용한 프로그램 제작</a:t>
              </a:r>
              <a:endParaRPr lang="ko-KR" altLang="en-US" sz="16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080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180" y="1383618"/>
            <a:ext cx="3149641" cy="2376264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977304" y="2625043"/>
            <a:ext cx="3378673" cy="594779"/>
            <a:chOff x="977304" y="2625043"/>
            <a:chExt cx="3378673" cy="594779"/>
          </a:xfrm>
        </p:grpSpPr>
        <p:sp>
          <p:nvSpPr>
            <p:cNvPr id="10" name="TextBox 9"/>
            <p:cNvSpPr txBox="1"/>
            <p:nvPr/>
          </p:nvSpPr>
          <p:spPr>
            <a:xfrm>
              <a:off x="977304" y="2625043"/>
              <a:ext cx="190405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제약사 정보 조회 및 추가 수정 </a:t>
              </a:r>
              <a:endPara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3995939" y="2859782"/>
              <a:ext cx="360038" cy="360040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꺾인 연결선 4"/>
            <p:cNvCxnSpPr/>
            <p:nvPr/>
          </p:nvCxnSpPr>
          <p:spPr>
            <a:xfrm rot="10800000">
              <a:off x="2808174" y="2755848"/>
              <a:ext cx="1196826" cy="283954"/>
            </a:xfrm>
            <a:prstGeom prst="bentConnector3">
              <a:avLst>
                <a:gd name="adj1" fmla="val 50000"/>
              </a:avLst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/>
          <p:cNvGrpSpPr/>
          <p:nvPr/>
        </p:nvGrpSpPr>
        <p:grpSpPr>
          <a:xfrm>
            <a:off x="3406586" y="2859782"/>
            <a:ext cx="2745380" cy="1390944"/>
            <a:chOff x="3406586" y="2859782"/>
            <a:chExt cx="2745380" cy="1390944"/>
          </a:xfrm>
        </p:grpSpPr>
        <p:sp>
          <p:nvSpPr>
            <p:cNvPr id="14" name="직사각형 13"/>
            <p:cNvSpPr/>
            <p:nvPr/>
          </p:nvSpPr>
          <p:spPr>
            <a:xfrm>
              <a:off x="4409839" y="2859782"/>
              <a:ext cx="360038" cy="360040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꺾인 연결선 14"/>
            <p:cNvCxnSpPr/>
            <p:nvPr/>
          </p:nvCxnSpPr>
          <p:spPr>
            <a:xfrm rot="16200000" flipH="1">
              <a:off x="4272396" y="3537285"/>
              <a:ext cx="716002" cy="81078"/>
            </a:xfrm>
            <a:prstGeom prst="bentConnector3">
              <a:avLst>
                <a:gd name="adj1" fmla="val 50000"/>
              </a:avLst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406586" y="3989116"/>
              <a:ext cx="27453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원하는 조건으로 약품 정보 검색 및 주문</a:t>
              </a:r>
              <a:endPara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4823740" y="2800830"/>
            <a:ext cx="3348660" cy="418992"/>
            <a:chOff x="4823740" y="2800830"/>
            <a:chExt cx="3348660" cy="418992"/>
          </a:xfrm>
        </p:grpSpPr>
        <p:sp>
          <p:nvSpPr>
            <p:cNvPr id="11" name="직사각형 10"/>
            <p:cNvSpPr/>
            <p:nvPr/>
          </p:nvSpPr>
          <p:spPr>
            <a:xfrm>
              <a:off x="4823740" y="2859782"/>
              <a:ext cx="360038" cy="360040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꺾인 연결선 11"/>
            <p:cNvCxnSpPr/>
            <p:nvPr/>
          </p:nvCxnSpPr>
          <p:spPr>
            <a:xfrm flipV="1">
              <a:off x="5183780" y="2938038"/>
              <a:ext cx="1224136" cy="144016"/>
            </a:xfrm>
            <a:prstGeom prst="bentConnector3">
              <a:avLst>
                <a:gd name="adj1" fmla="val 50000"/>
              </a:avLst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6444208" y="2800830"/>
              <a:ext cx="17281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주문한 약품 수정 및 발주</a:t>
              </a:r>
              <a:endPara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629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8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그림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35" y="1390275"/>
            <a:ext cx="3008816" cy="3528392"/>
          </a:xfrm>
          <a:prstGeom prst="rect">
            <a:avLst/>
          </a:prstGeom>
        </p:spPr>
      </p:pic>
      <p:grpSp>
        <p:nvGrpSpPr>
          <p:cNvPr id="41" name="그룹 40"/>
          <p:cNvGrpSpPr/>
          <p:nvPr/>
        </p:nvGrpSpPr>
        <p:grpSpPr>
          <a:xfrm>
            <a:off x="4405376" y="1107435"/>
            <a:ext cx="3245159" cy="1872208"/>
            <a:chOff x="3462228" y="1059582"/>
            <a:chExt cx="3809946" cy="2170690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080" y="1059582"/>
              <a:ext cx="2877094" cy="2170690"/>
            </a:xfrm>
            <a:prstGeom prst="rect">
              <a:avLst/>
            </a:prstGeom>
          </p:spPr>
        </p:pic>
        <p:sp>
          <p:nvSpPr>
            <p:cNvPr id="34" name="직사각형 33"/>
            <p:cNvSpPr/>
            <p:nvPr/>
          </p:nvSpPr>
          <p:spPr>
            <a:xfrm>
              <a:off x="4427984" y="1275606"/>
              <a:ext cx="2808311" cy="1296144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3" name="꺾인 연결선 32"/>
            <p:cNvCxnSpPr>
              <a:endCxn id="44" idx="3"/>
            </p:cNvCxnSpPr>
            <p:nvPr/>
          </p:nvCxnSpPr>
          <p:spPr>
            <a:xfrm rot="10800000">
              <a:off x="3462228" y="1400900"/>
              <a:ext cx="955836" cy="522777"/>
            </a:xfrm>
            <a:prstGeom prst="bentConnector3">
              <a:avLst>
                <a:gd name="adj1" fmla="val 50000"/>
              </a:avLst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4" name="그림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5656" y="1107435"/>
            <a:ext cx="2929719" cy="58877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3419872" y="3579862"/>
            <a:ext cx="504056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XElement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이용해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XML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파일에 저장된 정보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(Comps List)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GridView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출력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4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만약 불러올 정보가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없다면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오류 </a:t>
            </a:r>
            <a:r>
              <a:rPr lang="ko-KR" altLang="en-US" sz="12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메세지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출력 후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새롭게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XML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파일을 생성해서 불러옴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472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563638"/>
            <a:ext cx="3600400" cy="25108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11960" y="2588207"/>
            <a:ext cx="4651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Xml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파일이 디렉터리 내에 있는 경우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내용 수정 및 삭제 시 변경된 정보를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xml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파일에 덮어 쓰기 함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886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84" y="2211710"/>
            <a:ext cx="4474461" cy="251080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275606"/>
            <a:ext cx="7009405" cy="86409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957969" y="3236279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Xml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파일이 없는 경우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getElement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()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메서드를 통해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API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정보를 받아와서 신규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xml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파일 생성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306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203598"/>
            <a:ext cx="2450593" cy="1872208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 flipH="1">
            <a:off x="409261" y="2427734"/>
            <a:ext cx="2381839" cy="64807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꺾인 연결선 3"/>
          <p:cNvCxnSpPr/>
          <p:nvPr/>
        </p:nvCxnSpPr>
        <p:spPr>
          <a:xfrm flipV="1">
            <a:off x="2796306" y="2182279"/>
            <a:ext cx="593043" cy="576066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657" y="1131590"/>
            <a:ext cx="2974316" cy="1216348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2120" y="1583750"/>
            <a:ext cx="3168352" cy="112353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48240" y="3363838"/>
            <a:ext cx="3744417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DataBoundItem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을 사용해서 원하는 정보를 클릭하면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자동으로 해당 탭에 저장된 정보를 불러옴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각 각의 버튼을 클릭 시 해당 기능을 수행하고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중복 방지를 위해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Reset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후 다시 불러옴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ko-KR" altLang="en-US" sz="1100" dirty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2657" y="2597310"/>
            <a:ext cx="4444446" cy="1554443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7354" y="3719480"/>
            <a:ext cx="2989142" cy="68164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25923" y="4299942"/>
            <a:ext cx="3098938" cy="72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79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203598"/>
            <a:ext cx="2880320" cy="2173827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411760" y="1213622"/>
            <a:ext cx="1296144" cy="35001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꺾인 연결선 4"/>
          <p:cNvCxnSpPr>
            <a:stCxn id="4" idx="3"/>
          </p:cNvCxnSpPr>
          <p:nvPr/>
        </p:nvCxnSpPr>
        <p:spPr>
          <a:xfrm>
            <a:off x="3707904" y="1388631"/>
            <a:ext cx="792088" cy="175009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8748" y="1059582"/>
            <a:ext cx="3955702" cy="338437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1560" y="3723878"/>
            <a:ext cx="3744417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부분 검색이 가능하도록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Contains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사용해서 작성한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Text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포함한 정보만을 따로 임시 리스트에 저장해서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GridView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출력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endParaRPr lang="en-US" altLang="ko-KR" sz="1100" dirty="0" smtClean="0">
              <a:solidFill>
                <a:schemeClr val="bg2">
                  <a:lumMod val="25000"/>
                </a:schemeClr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1095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744</TotalTime>
  <Words>433</Words>
  <Application>Microsoft Office PowerPoint</Application>
  <PresentationFormat>화면 슬라이드 쇼(16:9)</PresentationFormat>
  <Paragraphs>68</Paragraphs>
  <Slides>19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Tmon몬소리 Black</vt:lpstr>
      <vt:lpstr>맑은 고딕</vt:lpstr>
      <vt:lpstr>한수원 한돋움 Bold</vt:lpstr>
      <vt:lpstr>Arial</vt:lpstr>
      <vt:lpstr>한수원 한돋움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KB</cp:lastModifiedBy>
  <cp:revision>375</cp:revision>
  <dcterms:created xsi:type="dcterms:W3CDTF">2021-04-11T06:29:46Z</dcterms:created>
  <dcterms:modified xsi:type="dcterms:W3CDTF">2021-04-22T07:06:21Z</dcterms:modified>
</cp:coreProperties>
</file>

<file path=docProps/thumbnail.jpeg>
</file>